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9" r:id="rId2"/>
    <p:sldId id="257" r:id="rId3"/>
    <p:sldId id="260" r:id="rId4"/>
  </p:sldIdLst>
  <p:sldSz cx="12192000" cy="6858000"/>
  <p:notesSz cx="6858000" cy="9144000"/>
  <p:embeddedFontLst>
    <p:embeddedFont>
      <p:font typeface="Impact" panose="020B0806030902050204" pitchFamily="34" charset="0"/>
      <p:regular r:id="rId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74" d="100"/>
          <a:sy n="74" d="100"/>
        </p:scale>
        <p:origin x="86" y="5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font" Target="fonts/font1.fntdata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Дияна Д. Кордова" userId="d461110c-3bbd-43ca-9e9e-d37162d88d3e" providerId="ADAL" clId="{D4983EB7-BAF6-4E7C-82AA-BBADCAC97E00}"/>
    <pc:docChg chg="custSel modSld">
      <pc:chgData name="Дияна Д. Кордова" userId="d461110c-3bbd-43ca-9e9e-d37162d88d3e" providerId="ADAL" clId="{D4983EB7-BAF6-4E7C-82AA-BBADCAC97E00}" dt="2025-04-16T05:11:43.483" v="14" actId="26606"/>
      <pc:docMkLst>
        <pc:docMk/>
      </pc:docMkLst>
      <pc:sldChg chg="addSp delSp modSp mod">
        <pc:chgData name="Дияна Д. Кордова" userId="d461110c-3bbd-43ca-9e9e-d37162d88d3e" providerId="ADAL" clId="{D4983EB7-BAF6-4E7C-82AA-BBADCAC97E00}" dt="2025-04-16T05:11:43.483" v="14" actId="26606"/>
        <pc:sldMkLst>
          <pc:docMk/>
          <pc:sldMk cId="1987029348" sldId="260"/>
        </pc:sldMkLst>
        <pc:spChg chg="mod">
          <ac:chgData name="Дияна Д. Кордова" userId="d461110c-3bbd-43ca-9e9e-d37162d88d3e" providerId="ADAL" clId="{D4983EB7-BAF6-4E7C-82AA-BBADCAC97E00}" dt="2025-04-16T05:11:43.483" v="14" actId="26606"/>
          <ac:spMkLst>
            <pc:docMk/>
            <pc:sldMk cId="1987029348" sldId="260"/>
            <ac:spMk id="2" creationId="{00000000-0000-0000-0000-000000000000}"/>
          </ac:spMkLst>
        </pc:spChg>
        <pc:spChg chg="mod">
          <ac:chgData name="Дияна Д. Кордова" userId="d461110c-3bbd-43ca-9e9e-d37162d88d3e" providerId="ADAL" clId="{D4983EB7-BAF6-4E7C-82AA-BBADCAC97E00}" dt="2025-04-16T05:11:43.483" v="14" actId="26606"/>
          <ac:spMkLst>
            <pc:docMk/>
            <pc:sldMk cId="1987029348" sldId="260"/>
            <ac:spMk id="5" creationId="{6EE3BC88-ACC9-6FD6-C0C0-B7BE4FCA8D34}"/>
          </ac:spMkLst>
        </pc:spChg>
        <pc:spChg chg="del">
          <ac:chgData name="Дияна Д. Кордова" userId="d461110c-3bbd-43ca-9e9e-d37162d88d3e" providerId="ADAL" clId="{D4983EB7-BAF6-4E7C-82AA-BBADCAC97E00}" dt="2025-04-16T05:11:43.483" v="14" actId="26606"/>
          <ac:spMkLst>
            <pc:docMk/>
            <pc:sldMk cId="1987029348" sldId="260"/>
            <ac:spMk id="25" creationId="{EB0A0B1C-118E-4B41-923F-22606DFFB673}"/>
          </ac:spMkLst>
        </pc:spChg>
        <pc:spChg chg="del">
          <ac:chgData name="Дияна Д. Кордова" userId="d461110c-3bbd-43ca-9e9e-d37162d88d3e" providerId="ADAL" clId="{D4983EB7-BAF6-4E7C-82AA-BBADCAC97E00}" dt="2025-04-16T05:11:43.483" v="14" actId="26606"/>
          <ac:spMkLst>
            <pc:docMk/>
            <pc:sldMk cId="1987029348" sldId="260"/>
            <ac:spMk id="27" creationId="{21CF2FF7-AF2E-43A1-9777-69B8BB5E3D08}"/>
          </ac:spMkLst>
        </pc:spChg>
        <pc:spChg chg="del">
          <ac:chgData name="Дияна Д. Кордова" userId="d461110c-3bbd-43ca-9e9e-d37162d88d3e" providerId="ADAL" clId="{D4983EB7-BAF6-4E7C-82AA-BBADCAC97E00}" dt="2025-04-16T05:11:43.483" v="14" actId="26606"/>
          <ac:spMkLst>
            <pc:docMk/>
            <pc:sldMk cId="1987029348" sldId="260"/>
            <ac:spMk id="29" creationId="{4C9D0EF8-5A69-48B7-8DAF-DB7D25A08336}"/>
          </ac:spMkLst>
        </pc:spChg>
        <pc:spChg chg="add">
          <ac:chgData name="Дияна Д. Кордова" userId="d461110c-3bbd-43ca-9e9e-d37162d88d3e" providerId="ADAL" clId="{D4983EB7-BAF6-4E7C-82AA-BBADCAC97E00}" dt="2025-04-16T05:11:43.483" v="14" actId="26606"/>
          <ac:spMkLst>
            <pc:docMk/>
            <pc:sldMk cId="1987029348" sldId="260"/>
            <ac:spMk id="41" creationId="{EB0A0B1C-118E-4B41-923F-22606DFFB673}"/>
          </ac:spMkLst>
        </pc:spChg>
        <pc:spChg chg="add">
          <ac:chgData name="Дияна Д. Кордова" userId="d461110c-3bbd-43ca-9e9e-d37162d88d3e" providerId="ADAL" clId="{D4983EB7-BAF6-4E7C-82AA-BBADCAC97E00}" dt="2025-04-16T05:11:43.483" v="14" actId="26606"/>
          <ac:spMkLst>
            <pc:docMk/>
            <pc:sldMk cId="1987029348" sldId="260"/>
            <ac:spMk id="43" creationId="{21CF2FF7-AF2E-43A1-9777-69B8BB5E3D08}"/>
          </ac:spMkLst>
        </pc:spChg>
        <pc:spChg chg="add">
          <ac:chgData name="Дияна Д. Кордова" userId="d461110c-3bbd-43ca-9e9e-d37162d88d3e" providerId="ADAL" clId="{D4983EB7-BAF6-4E7C-82AA-BBADCAC97E00}" dt="2025-04-16T05:11:43.483" v="14" actId="26606"/>
          <ac:spMkLst>
            <pc:docMk/>
            <pc:sldMk cId="1987029348" sldId="260"/>
            <ac:spMk id="45" creationId="{4C9D0EF8-5A69-48B7-8DAF-DB7D25A08336}"/>
          </ac:spMkLst>
        </pc:spChg>
        <pc:picChg chg="add del mod">
          <ac:chgData name="Дияна Д. Кордова" userId="d461110c-3bbd-43ca-9e9e-d37162d88d3e" providerId="ADAL" clId="{D4983EB7-BAF6-4E7C-82AA-BBADCAC97E00}" dt="2025-04-16T05:11:15.469" v="7" actId="478"/>
          <ac:picMkLst>
            <pc:docMk/>
            <pc:sldMk cId="1987029348" sldId="260"/>
            <ac:picMk id="4" creationId="{01F65359-EE8B-C957-1AFA-6040410A4B59}"/>
          </ac:picMkLst>
        </pc:picChg>
        <pc:picChg chg="add mod">
          <ac:chgData name="Дияна Д. Кордова" userId="d461110c-3bbd-43ca-9e9e-d37162d88d3e" providerId="ADAL" clId="{D4983EB7-BAF6-4E7C-82AA-BBADCAC97E00}" dt="2025-04-16T05:11:13.068" v="6" actId="1076"/>
          <ac:picMkLst>
            <pc:docMk/>
            <pc:sldMk cId="1987029348" sldId="260"/>
            <ac:picMk id="7" creationId="{17C416DC-672F-8041-F9A0-35E768F400BF}"/>
          </ac:picMkLst>
        </pc:picChg>
        <pc:picChg chg="add mod">
          <ac:chgData name="Дияна Д. Кордова" userId="d461110c-3bbd-43ca-9e9e-d37162d88d3e" providerId="ADAL" clId="{D4983EB7-BAF6-4E7C-82AA-BBADCAC97E00}" dt="2025-04-16T05:11:43.483" v="14" actId="26606"/>
          <ac:picMkLst>
            <pc:docMk/>
            <pc:sldMk cId="1987029348" sldId="260"/>
            <ac:picMk id="9" creationId="{4229C0EC-C8A5-9DFF-18BE-16C6D1725F19}"/>
          </ac:picMkLst>
        </pc:picChg>
        <pc:picChg chg="add mod">
          <ac:chgData name="Дияна Д. Кордова" userId="d461110c-3bbd-43ca-9e9e-d37162d88d3e" providerId="ADAL" clId="{D4983EB7-BAF6-4E7C-82AA-BBADCAC97E00}" dt="2025-04-16T05:11:37.229" v="13" actId="962"/>
          <ac:picMkLst>
            <pc:docMk/>
            <pc:sldMk cId="1987029348" sldId="260"/>
            <ac:picMk id="11" creationId="{2E192A1D-C40F-FAA4-B3EC-4D4F583A2558}"/>
          </ac:picMkLst>
        </pc:picChg>
        <pc:picChg chg="del">
          <ac:chgData name="Дияна Д. Кордова" userId="d461110c-3bbd-43ca-9e9e-d37162d88d3e" providerId="ADAL" clId="{D4983EB7-BAF6-4E7C-82AA-BBADCAC97E00}" dt="2025-04-16T05:11:43.483" v="14" actId="26606"/>
          <ac:picMkLst>
            <pc:docMk/>
            <pc:sldMk cId="1987029348" sldId="260"/>
            <ac:picMk id="18" creationId="{B806AEC2-E30D-4A6E-9247-ABF3C0D370FC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bg-BG"/>
              <a:t>Щракнете, за да редактирате стила на подзаглавието в образеца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C8A2163-BD1C-4DF8-A80C-0B5BEDBBF459}" type="datetimeFigureOut">
              <a:rPr lang="bg-BG" smtClean="0"/>
              <a:t>16.4.2025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4BFB375-99D6-4627-94FC-1ABA5CE021B0}" type="slidenum">
              <a:rPr lang="bg-BG" smtClean="0"/>
              <a:t>‹#›</a:t>
            </a:fld>
            <a:endParaRPr lang="bg-BG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67106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bg-BG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A2163-BD1C-4DF8-A80C-0B5BEDBBF459}" type="datetimeFigureOut">
              <a:rPr lang="bg-BG" smtClean="0"/>
              <a:t>16.4.2025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FB375-99D6-4627-94FC-1ABA5CE021B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656795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лавие и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A2163-BD1C-4DF8-A80C-0B5BEDBBF459}" type="datetimeFigureOut">
              <a:rPr lang="bg-BG" smtClean="0"/>
              <a:t>16.4.2025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FB375-99D6-4627-94FC-1ABA5CE021B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6600137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A2163-BD1C-4DF8-A80C-0B5BEDBBF459}" type="datetimeFigureOut">
              <a:rPr lang="bg-BG" smtClean="0"/>
              <a:t>16.4.2025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FB375-99D6-4627-94FC-1ABA5CE021B0}" type="slidenum">
              <a:rPr lang="bg-BG" smtClean="0"/>
              <a:t>‹#›</a:t>
            </a:fld>
            <a:endParaRPr lang="bg-BG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817184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ичка с им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A2163-BD1C-4DF8-A80C-0B5BEDBBF459}" type="datetimeFigureOut">
              <a:rPr lang="bg-BG" smtClean="0"/>
              <a:t>16.4.2025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FB375-99D6-4627-94FC-1ABA5CE021B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5780817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A2163-BD1C-4DF8-A80C-0B5BEDBBF459}" type="datetimeFigureOut">
              <a:rPr lang="bg-BG" smtClean="0"/>
              <a:t>16.4.2025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FB375-99D6-4627-94FC-1ABA5CE021B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4406350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и с карти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bg-BG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bg-BG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bg-BG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A2163-BD1C-4DF8-A80C-0B5BEDBBF459}" type="datetimeFigureOut">
              <a:rPr lang="bg-BG" smtClean="0"/>
              <a:t>16.4.2025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FB375-99D6-4627-94FC-1ABA5CE021B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7851226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A2163-BD1C-4DF8-A80C-0B5BEDBBF459}" type="datetimeFigureOut">
              <a:rPr lang="bg-BG" smtClean="0"/>
              <a:t>16.4.2025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FB375-99D6-4627-94FC-1ABA5CE021B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622232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A2163-BD1C-4DF8-A80C-0B5BEDBBF459}" type="datetimeFigureOut">
              <a:rPr lang="bg-BG" smtClean="0"/>
              <a:t>16.4.2025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FB375-99D6-4627-94FC-1ABA5CE021B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8328696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1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A2163-BD1C-4DF8-A80C-0B5BEDBBF459}" type="datetimeFigureOut">
              <a:rPr lang="bg-BG" smtClean="0"/>
              <a:t>16.4.2025 г.</a:t>
            </a:fld>
            <a:endParaRPr lang="bg-BG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FB375-99D6-4627-94FC-1ABA5CE021B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890559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A2163-BD1C-4DF8-A80C-0B5BEDBBF459}" type="datetimeFigureOut">
              <a:rPr lang="bg-BG" smtClean="0"/>
              <a:t>16.4.2025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FB375-99D6-4627-94FC-1ABA5CE021B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933727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A2163-BD1C-4DF8-A80C-0B5BEDBBF459}" type="datetimeFigureOut">
              <a:rPr lang="bg-BG" smtClean="0"/>
              <a:t>16.4.2025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FB375-99D6-4627-94FC-1ABA5CE021B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587334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A2163-BD1C-4DF8-A80C-0B5BEDBBF459}" type="datetimeFigureOut">
              <a:rPr lang="bg-BG" smtClean="0"/>
              <a:t>16.4.2025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FB375-99D6-4627-94FC-1ABA5CE021B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282587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A2163-BD1C-4DF8-A80C-0B5BEDBBF459}" type="datetimeFigureOut">
              <a:rPr lang="bg-BG" smtClean="0"/>
              <a:t>16.4.2025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FB375-99D6-4627-94FC-1ABA5CE021B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282215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A2163-BD1C-4DF8-A80C-0B5BEDBBF459}" type="datetimeFigureOut">
              <a:rPr lang="bg-BG" smtClean="0"/>
              <a:t>16.4.2025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FB375-99D6-4627-94FC-1ABA5CE021B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194933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A2163-BD1C-4DF8-A80C-0B5BEDBBF459}" type="datetimeFigureOut">
              <a:rPr lang="bg-BG" smtClean="0"/>
              <a:t>16.4.2025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FB375-99D6-4627-94FC-1ABA5CE021B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004650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A2163-BD1C-4DF8-A80C-0B5BEDBBF459}" type="datetimeFigureOut">
              <a:rPr lang="bg-BG" smtClean="0"/>
              <a:t>16.4.2025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FB375-99D6-4627-94FC-1ABA5CE021B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707163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bg-BG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A2163-BD1C-4DF8-A80C-0B5BEDBBF459}" type="datetimeFigureOut">
              <a:rPr lang="bg-BG" smtClean="0"/>
              <a:t>16.4.2025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FB375-99D6-4627-94FC-1ABA5CE021B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113165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C8A2163-BD1C-4DF8-A80C-0B5BEDBBF459}" type="datetimeFigureOut">
              <a:rPr lang="bg-BG" smtClean="0"/>
              <a:t>16.4.2025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E4BFB375-99D6-4627-94FC-1ABA5CE021B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631486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0">
            <a:extLst>
              <a:ext uri="{FF2B5EF4-FFF2-40B4-BE49-F238E27FC236}">
                <a16:creationId xmlns:a16="http://schemas.microsoft.com/office/drawing/2014/main" id="{C332F766-A180-4C49-9FED-639A2A1779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-5858"/>
            <a:ext cx="8002104" cy="6389195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bg-BG"/>
          </a:p>
        </p:txBody>
      </p:sp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93040" y="101601"/>
            <a:ext cx="7691119" cy="6106159"/>
          </a:xfrm>
        </p:spPr>
        <p:txBody>
          <a:bodyPr>
            <a:normAutofit/>
          </a:bodyPr>
          <a:lstStyle/>
          <a:p>
            <a:pPr lvl="0" algn="ctr" defTabSz="457200">
              <a:spcBef>
                <a:spcPts val="0"/>
              </a:spcBef>
            </a:pPr>
            <a:br>
              <a:rPr lang="en-US" sz="1400" b="1" cap="none" dirty="0">
                <a:solidFill>
                  <a:schemeClr val="bg1"/>
                </a:solidFill>
                <a:ea typeface="+mn-ea"/>
                <a:cs typeface="+mn-cs"/>
              </a:rPr>
            </a:br>
            <a:br>
              <a:rPr lang="en-US" sz="1400" b="1" cap="none" dirty="0">
                <a:solidFill>
                  <a:schemeClr val="bg1"/>
                </a:solidFill>
                <a:ea typeface="+mn-ea"/>
                <a:cs typeface="+mn-cs"/>
              </a:rPr>
            </a:br>
            <a:r>
              <a:rPr lang="bg-BG" sz="4400" b="1" cap="none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ОБЕДИНЕНО УЧИЛИЩЕ  </a:t>
            </a:r>
            <a:br>
              <a:rPr lang="bg-BG" sz="4400" b="1" cap="none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bg-BG" sz="4400" b="1" cap="none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“НЕОФИТ РИЛСКИ”</a:t>
            </a:r>
            <a:br>
              <a:rPr lang="en-US" sz="4400" b="1" cap="none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bg-BG" sz="4400" b="1" cap="none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С. ДЕРМАНЦИ, </a:t>
            </a:r>
            <a:br>
              <a:rPr lang="bg-BG" sz="4400" b="1" cap="none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bg-BG" sz="4400" b="1" cap="none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ОБЛ. ЛОВЕЧ</a:t>
            </a:r>
            <a:br>
              <a:rPr lang="bg-BG" sz="3100" b="1" cap="none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br>
              <a:rPr lang="bg-BG" sz="3100" b="1" cap="none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br>
              <a:rPr lang="bg-BG" sz="3100" b="1" cap="none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bg-BG" sz="3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Прием СЛЕД </a:t>
            </a:r>
            <a:r>
              <a:rPr lang="en-US" sz="3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VII</a:t>
            </a:r>
            <a:r>
              <a:rPr lang="bg-BG" sz="3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клас </a:t>
            </a:r>
            <a:br>
              <a:rPr lang="bg-BG" sz="3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3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учебната 20</a:t>
            </a:r>
            <a:r>
              <a:rPr lang="en-US" sz="3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r>
              <a:rPr lang="bg-BG" sz="3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/202</a:t>
            </a:r>
            <a:r>
              <a:rPr lang="en-US" sz="3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bg-BG" sz="3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г.</a:t>
            </a:r>
            <a:br>
              <a:rPr lang="en-US" sz="3100" b="1" noProof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bg-BG" sz="31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6F1F53F6-2EF9-4216-B0F9-1D85D49A68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04266" y="-5859"/>
            <a:ext cx="123444" cy="63891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Картина 2">
            <a:extLst>
              <a:ext uri="{FF2B5EF4-FFF2-40B4-BE49-F238E27FC236}">
                <a16:creationId xmlns:a16="http://schemas.microsoft.com/office/drawing/2014/main" id="{FA5E54CC-0886-BC09-A48E-1D1241329E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5988" y="91209"/>
            <a:ext cx="3571875" cy="540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0754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3254223" y="1308545"/>
            <a:ext cx="6574536" cy="474536"/>
          </a:xfrm>
        </p:spPr>
        <p:txBody>
          <a:bodyPr>
            <a:normAutofit fontScale="90000"/>
          </a:bodyPr>
          <a:lstStyle/>
          <a:p>
            <a:pPr algn="ctr"/>
            <a:br>
              <a:rPr lang="en-US" dirty="0"/>
            </a:br>
            <a:r>
              <a:rPr lang="bg-BG" sz="2700" dirty="0">
                <a:latin typeface="+mn-lt"/>
              </a:rPr>
              <a:t>Прием след </a:t>
            </a:r>
            <a:r>
              <a:rPr lang="en-US" sz="2700" dirty="0">
                <a:latin typeface="+mn-lt"/>
              </a:rPr>
              <a:t>VII</a:t>
            </a:r>
            <a:r>
              <a:rPr lang="bg-BG" sz="2700" dirty="0">
                <a:latin typeface="+mn-lt"/>
              </a:rPr>
              <a:t> клас за учебната 20</a:t>
            </a:r>
            <a:r>
              <a:rPr lang="en-US" sz="2700" dirty="0">
                <a:latin typeface="+mn-lt"/>
              </a:rPr>
              <a:t>25</a:t>
            </a:r>
            <a:r>
              <a:rPr lang="bg-BG" sz="2700" dirty="0">
                <a:latin typeface="+mn-lt"/>
              </a:rPr>
              <a:t>/202</a:t>
            </a:r>
            <a:r>
              <a:rPr lang="en-US" sz="2700" dirty="0">
                <a:latin typeface="+mn-lt"/>
              </a:rPr>
              <a:t>6</a:t>
            </a:r>
            <a:r>
              <a:rPr lang="bg-BG" sz="2700" dirty="0">
                <a:latin typeface="+mn-lt"/>
              </a:rPr>
              <a:t> г.</a:t>
            </a:r>
            <a:br>
              <a:rPr lang="en-US" noProof="1"/>
            </a:br>
            <a:endParaRPr lang="bg-BG" dirty="0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48055" y="1615266"/>
            <a:ext cx="10789921" cy="3935142"/>
          </a:xfrm>
        </p:spPr>
        <p:txBody>
          <a:bodyPr>
            <a:normAutofit/>
          </a:bodyPr>
          <a:lstStyle/>
          <a:p>
            <a:pPr lvl="0">
              <a:lnSpc>
                <a:spcPct val="90000"/>
              </a:lnSpc>
              <a:buClrTx/>
              <a:buSzTx/>
            </a:pPr>
            <a:r>
              <a:rPr lang="bg-BG" sz="2800" u="sng" cap="none" dirty="0">
                <a:solidFill>
                  <a:srgbClr val="B80E0F">
                    <a:lumMod val="50000"/>
                  </a:srgbClr>
                </a:solidFill>
                <a:latin typeface="Arial"/>
              </a:rPr>
              <a:t>Професия: „Работник в производството на облекло“ </a:t>
            </a:r>
          </a:p>
          <a:p>
            <a:pPr lvl="0">
              <a:lnSpc>
                <a:spcPct val="90000"/>
              </a:lnSpc>
              <a:buClrTx/>
              <a:buSzTx/>
            </a:pPr>
            <a:r>
              <a:rPr lang="bg-BG" sz="2800" u="sng" cap="none" dirty="0">
                <a:solidFill>
                  <a:schemeClr val="accent1">
                    <a:lumMod val="75000"/>
                  </a:schemeClr>
                </a:solidFill>
                <a:latin typeface="Arial"/>
              </a:rPr>
              <a:t>Специалност: „ Производство на облекло“</a:t>
            </a:r>
          </a:p>
          <a:p>
            <a:pPr lvl="0">
              <a:lnSpc>
                <a:spcPct val="90000"/>
              </a:lnSpc>
              <a:buClrTx/>
              <a:buSzTx/>
            </a:pPr>
            <a:endParaRPr lang="bg-BG" sz="2800" u="sng" cap="none" dirty="0">
              <a:solidFill>
                <a:schemeClr val="accent1">
                  <a:lumMod val="75000"/>
                </a:schemeClr>
              </a:solidFill>
              <a:latin typeface="Arial"/>
            </a:endParaRPr>
          </a:p>
          <a:p>
            <a:pPr lvl="0">
              <a:lnSpc>
                <a:spcPct val="90000"/>
              </a:lnSpc>
              <a:buClrTx/>
              <a:buSzTx/>
            </a:pPr>
            <a:endParaRPr lang="bg-BG" sz="2800" u="sng" cap="none" dirty="0">
              <a:solidFill>
                <a:schemeClr val="accent1">
                  <a:lumMod val="75000"/>
                </a:schemeClr>
              </a:solidFill>
              <a:latin typeface="Arial"/>
            </a:endParaRPr>
          </a:p>
          <a:p>
            <a:pPr lvl="0">
              <a:lnSpc>
                <a:spcPct val="90000"/>
              </a:lnSpc>
              <a:buClrTx/>
              <a:buSzTx/>
            </a:pPr>
            <a:endParaRPr lang="bg-BG" sz="2800" u="sng" cap="none" dirty="0">
              <a:solidFill>
                <a:schemeClr val="accent1">
                  <a:lumMod val="75000"/>
                </a:schemeClr>
              </a:solidFill>
              <a:latin typeface="Arial"/>
            </a:endParaRPr>
          </a:p>
          <a:p>
            <a:pPr lvl="0">
              <a:lnSpc>
                <a:spcPct val="90000"/>
              </a:lnSpc>
              <a:buClrTx/>
              <a:buSzTx/>
            </a:pPr>
            <a:endParaRPr lang="bg-BG" sz="2800" u="sng" cap="none" dirty="0">
              <a:solidFill>
                <a:schemeClr val="accent1">
                  <a:lumMod val="75000"/>
                </a:schemeClr>
              </a:solidFill>
              <a:latin typeface="Arial"/>
            </a:endParaRPr>
          </a:p>
          <a:p>
            <a:endParaRPr lang="bg-BG" dirty="0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696977" y="3429000"/>
            <a:ext cx="9940543" cy="2112264"/>
          </a:xfrm>
        </p:spPr>
        <p:txBody>
          <a:bodyPr>
            <a:noAutofit/>
          </a:bodyPr>
          <a:lstStyle/>
          <a:p>
            <a:pPr marL="1371600" marR="0" lvl="3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bg-BG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Балообразуващи предмети:</a:t>
            </a:r>
          </a:p>
          <a:p>
            <a:pPr marL="2971800" marR="0" lvl="6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bg-BG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НВО БЕЛ х 2</a:t>
            </a:r>
          </a:p>
          <a:p>
            <a:pPr marL="2971800" marR="0" lvl="6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bg-BG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НВО Математика х 2</a:t>
            </a:r>
          </a:p>
          <a:p>
            <a:pPr marL="2971800" marR="0" lvl="6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bg-BG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Оценките по Математика и Изобразително изкуство от свидетелството за основно образование</a:t>
            </a:r>
          </a:p>
          <a:p>
            <a:endParaRPr lang="bg-BG" sz="1400" dirty="0"/>
          </a:p>
        </p:txBody>
      </p:sp>
      <p:pic>
        <p:nvPicPr>
          <p:cNvPr id="7" name="Картина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9949" y="404849"/>
            <a:ext cx="1481598" cy="1024314"/>
          </a:xfrm>
          <a:prstGeom prst="rect">
            <a:avLst/>
          </a:prstGeom>
        </p:spPr>
      </p:pic>
      <p:sp>
        <p:nvSpPr>
          <p:cNvPr id="10" name="Правоъгълник 9"/>
          <p:cNvSpPr/>
          <p:nvPr/>
        </p:nvSpPr>
        <p:spPr>
          <a:xfrm>
            <a:off x="3418681" y="376220"/>
            <a:ext cx="624562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sz="2800" b="1" dirty="0"/>
              <a:t> ОБЕДИНЕНО УЧИЛИЩЕ  “НЕОФИТ РИЛСКИ”</a:t>
            </a:r>
            <a:endParaRPr lang="en-US" sz="2800" b="1" dirty="0"/>
          </a:p>
          <a:p>
            <a:pPr algn="ctr"/>
            <a:r>
              <a:rPr lang="bg-BG" sz="2800" b="1" dirty="0"/>
              <a:t>С. ДЕРМАНЦИ, ОБЛ. ЛОВЕЧ</a:t>
            </a:r>
          </a:p>
        </p:txBody>
      </p:sp>
    </p:spTree>
    <p:extLst>
      <p:ext uri="{BB962C8B-B14F-4D97-AF65-F5344CB8AC3E}">
        <p14:creationId xmlns:p14="http://schemas.microsoft.com/office/powerpoint/2010/main" val="26727457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>
            <a:extLst>
              <a:ext uri="{FF2B5EF4-FFF2-40B4-BE49-F238E27FC236}">
                <a16:creationId xmlns:a16="http://schemas.microsoft.com/office/drawing/2014/main" id="{B806AEC2-E30D-4A6E-9247-ABF3C0D370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EF8D6965-36BA-4385-B723-9ABF580A8B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37" name="Rectangle 36">
              <a:extLst>
                <a:ext uri="{FF2B5EF4-FFF2-40B4-BE49-F238E27FC236}">
                  <a16:creationId xmlns:a16="http://schemas.microsoft.com/office/drawing/2014/main" id="{329B5BD0-8B95-4803-B7D5-E7A4601036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bg-BG"/>
            </a:p>
          </p:txBody>
        </p:sp>
        <p:sp>
          <p:nvSpPr>
            <p:cNvPr id="38" name="Freeform 11">
              <a:extLst>
                <a:ext uri="{FF2B5EF4-FFF2-40B4-BE49-F238E27FC236}">
                  <a16:creationId xmlns:a16="http://schemas.microsoft.com/office/drawing/2014/main" id="{3150BA3F-F612-4B47-8419-2815E53B39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bg-BG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744FF543-B2DF-4102-A992-6313BD0BA3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bg-BG"/>
            </a:p>
          </p:txBody>
        </p:sp>
      </p:grpSp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EB0A0B1C-118E-4B41-923F-22606DFFB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1979952" cy="6644081"/>
          </a:xfrm>
          <a:prstGeom prst="rect">
            <a:avLst/>
          </a:pr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bg-BG"/>
          </a:p>
        </p:txBody>
      </p:sp>
      <p:sp>
        <p:nvSpPr>
          <p:cNvPr id="43" name="Freeform 25">
            <a:extLst>
              <a:ext uri="{FF2B5EF4-FFF2-40B4-BE49-F238E27FC236}">
                <a16:creationId xmlns:a16="http://schemas.microsoft.com/office/drawing/2014/main" id="{21CF2FF7-AF2E-43A1-9777-69B8BB5E3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5397" y="0"/>
            <a:ext cx="11773291" cy="6419514"/>
          </a:xfrm>
          <a:custGeom>
            <a:avLst/>
            <a:gdLst/>
            <a:ahLst/>
            <a:cxnLst/>
            <a:rect l="l" t="t" r="r" b="b"/>
            <a:pathLst>
              <a:path w="11773291" h="6419514">
                <a:moveTo>
                  <a:pt x="11750059" y="0"/>
                </a:moveTo>
                <a:lnTo>
                  <a:pt x="11773291" y="6419514"/>
                </a:lnTo>
                <a:lnTo>
                  <a:pt x="0" y="641104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bg-BG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4C9D0EF8-5A69-48B7-8DAF-DB7D25A08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6094412" cy="6380796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bg-BG"/>
          </a:p>
        </p:txBody>
      </p:sp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4949172" cy="115196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z="2200" b="1">
                <a:solidFill>
                  <a:schemeClr val="bg1"/>
                </a:solidFill>
              </a:rPr>
              <a:t>Специалност:</a:t>
            </a:r>
            <a:br>
              <a:rPr lang="en-US" sz="2200" b="1">
                <a:solidFill>
                  <a:schemeClr val="bg1"/>
                </a:solidFill>
              </a:rPr>
            </a:br>
            <a:r>
              <a:rPr lang="en-US" sz="2200" b="1">
                <a:solidFill>
                  <a:schemeClr val="bg1"/>
                </a:solidFill>
              </a:rPr>
              <a:t> „ ПРОИЗВОДСТВО НА ОБЛЕКЛО“</a:t>
            </a:r>
            <a:br>
              <a:rPr lang="en-US" sz="2200" b="1">
                <a:solidFill>
                  <a:schemeClr val="bg1"/>
                </a:solidFill>
              </a:rPr>
            </a:br>
            <a:endParaRPr lang="en-US" sz="2200" b="1">
              <a:solidFill>
                <a:schemeClr val="bg1"/>
              </a:solidFill>
            </a:endParaRPr>
          </a:p>
        </p:txBody>
      </p:sp>
      <p:sp>
        <p:nvSpPr>
          <p:cNvPr id="5" name="Контейнер за съдържание 4">
            <a:extLst>
              <a:ext uri="{FF2B5EF4-FFF2-40B4-BE49-F238E27FC236}">
                <a16:creationId xmlns:a16="http://schemas.microsoft.com/office/drawing/2014/main" id="{6EE3BC88-ACC9-6FD6-C0C0-B7BE4FCA8D3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2" y="2063396"/>
            <a:ext cx="4949172" cy="36809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>
              <a:lnSpc>
                <a:spcPct val="110000"/>
              </a:lnSpc>
            </a:pPr>
            <a:r>
              <a:rPr lang="en-US" sz="1000">
                <a:solidFill>
                  <a:schemeClr val="bg1"/>
                </a:solidFill>
              </a:rPr>
              <a:t>ЗНАНИЯ, УМЕНИЯ И КОМПЕТЕНТНОСТИ </a:t>
            </a:r>
            <a:r>
              <a:rPr lang="en-US" sz="1000" i="0">
                <a:solidFill>
                  <a:schemeClr val="bg1"/>
                </a:solidFill>
              </a:rPr>
              <a:t>След завършване на обучението по специалността :</a:t>
            </a:r>
          </a:p>
          <a:p>
            <a:pPr>
              <a:lnSpc>
                <a:spcPct val="110000"/>
              </a:lnSpc>
            </a:pPr>
            <a:r>
              <a:rPr lang="en-US" sz="1000" i="0">
                <a:solidFill>
                  <a:schemeClr val="bg1"/>
                </a:solidFill>
              </a:rPr>
              <a:t> извършваНЕ НА товаро-разтоварни дейности на текстилни и помощни материали, материали за</a:t>
            </a:r>
            <a:br>
              <a:rPr lang="en-US" sz="1000">
                <a:solidFill>
                  <a:schemeClr val="bg1"/>
                </a:solidFill>
              </a:rPr>
            </a:br>
            <a:r>
              <a:rPr lang="en-US" sz="1000" i="0">
                <a:solidFill>
                  <a:schemeClr val="bg1"/>
                </a:solidFill>
              </a:rPr>
              <a:t>украса, шевни конци, копчета и др.;</a:t>
            </a:r>
          </a:p>
          <a:p>
            <a:pPr>
              <a:lnSpc>
                <a:spcPct val="110000"/>
              </a:lnSpc>
            </a:pPr>
            <a:r>
              <a:rPr lang="en-US" sz="1000" b="0" i="0">
                <a:solidFill>
                  <a:schemeClr val="bg1"/>
                </a:solidFill>
              </a:rPr>
              <a:t>разпознаваНЕ и използваНЕ НА  текстилни и помощни материали, материали за украса, конци, копчета</a:t>
            </a:r>
            <a:br>
              <a:rPr lang="en-US" sz="1000">
                <a:solidFill>
                  <a:schemeClr val="bg1"/>
                </a:solidFill>
              </a:rPr>
            </a:br>
            <a:r>
              <a:rPr lang="en-US" sz="1000" b="0" i="0">
                <a:solidFill>
                  <a:schemeClr val="bg1"/>
                </a:solidFill>
              </a:rPr>
              <a:t>и др.;</a:t>
            </a:r>
          </a:p>
          <a:p>
            <a:pPr>
              <a:lnSpc>
                <a:spcPct val="110000"/>
              </a:lnSpc>
            </a:pPr>
            <a:r>
              <a:rPr lang="en-US" sz="1000" i="0">
                <a:solidFill>
                  <a:schemeClr val="bg1"/>
                </a:solidFill>
              </a:rPr>
              <a:t>извършваНЕ проверка на качеството и количеството (дължина) на текстилните материали</a:t>
            </a:r>
            <a:r>
              <a:rPr lang="en-US" sz="1000">
                <a:solidFill>
                  <a:schemeClr val="bg1"/>
                </a:solidFill>
              </a:rPr>
              <a:t>, </a:t>
            </a:r>
            <a:r>
              <a:rPr lang="en-US" sz="1000" i="0">
                <a:solidFill>
                  <a:schemeClr val="bg1"/>
                </a:solidFill>
              </a:rPr>
              <a:t>отбелязваНЕ текстилните дефекти и дължината;</a:t>
            </a:r>
          </a:p>
          <a:p>
            <a:pPr>
              <a:lnSpc>
                <a:spcPct val="110000"/>
              </a:lnSpc>
            </a:pPr>
            <a:r>
              <a:rPr lang="en-US" sz="1000" i="0">
                <a:solidFill>
                  <a:schemeClr val="bg1"/>
                </a:solidFill>
              </a:rPr>
              <a:t>извършва</a:t>
            </a:r>
            <a:r>
              <a:rPr lang="en-US" sz="1000">
                <a:solidFill>
                  <a:schemeClr val="bg1"/>
                </a:solidFill>
              </a:rPr>
              <a:t>НЕ НА </a:t>
            </a:r>
            <a:r>
              <a:rPr lang="en-US" sz="1000" i="0">
                <a:solidFill>
                  <a:schemeClr val="bg1"/>
                </a:solidFill>
              </a:rPr>
              <a:t>настилане на текстилните материали – ръчно и/или машинно; – номерираНЕ,</a:t>
            </a:r>
            <a:r>
              <a:rPr lang="en-US" sz="1000">
                <a:solidFill>
                  <a:schemeClr val="bg1"/>
                </a:solidFill>
              </a:rPr>
              <a:t> </a:t>
            </a:r>
            <a:r>
              <a:rPr lang="en-US" sz="1000" i="0">
                <a:solidFill>
                  <a:schemeClr val="bg1"/>
                </a:solidFill>
              </a:rPr>
              <a:t>комплектуваНЕ и транспортираНЕ НА скроени детайли до работни места по потока на технологични</a:t>
            </a:r>
            <a:r>
              <a:rPr lang="en-US" sz="1000">
                <a:solidFill>
                  <a:schemeClr val="bg1"/>
                </a:solidFill>
              </a:rPr>
              <a:t>Я </a:t>
            </a:r>
            <a:r>
              <a:rPr lang="en-US" sz="1000" i="0">
                <a:solidFill>
                  <a:schemeClr val="bg1"/>
                </a:solidFill>
              </a:rPr>
              <a:t>процес;</a:t>
            </a:r>
          </a:p>
          <a:p>
            <a:pPr>
              <a:lnSpc>
                <a:spcPct val="110000"/>
              </a:lnSpc>
            </a:pPr>
            <a:r>
              <a:rPr lang="en-US" sz="1000" i="0">
                <a:solidFill>
                  <a:schemeClr val="bg1"/>
                </a:solidFill>
              </a:rPr>
              <a:t>подлепваНЕ НА малки детайли съобразно технологичните изисквания; – гладЕНЕ в съответствие с технологичните изисквания;</a:t>
            </a:r>
          </a:p>
          <a:p>
            <a:pPr>
              <a:lnSpc>
                <a:spcPct val="110000"/>
              </a:lnSpc>
            </a:pPr>
            <a:r>
              <a:rPr lang="en-US" sz="1000">
                <a:solidFill>
                  <a:schemeClr val="bg1"/>
                </a:solidFill>
              </a:rPr>
              <a:t>И ДР.</a:t>
            </a:r>
            <a:endParaRPr lang="en-US" sz="1000" i="0">
              <a:solidFill>
                <a:schemeClr val="bg1"/>
              </a:solidFill>
            </a:endParaRPr>
          </a:p>
        </p:txBody>
      </p:sp>
      <p:pic>
        <p:nvPicPr>
          <p:cNvPr id="9" name="Картина 8" descr="Картина, която съдържа на закрито, обзавеждане, бюро, стол&#10;&#10;Генерираното от ИИ съдържание може да е неправилно.">
            <a:extLst>
              <a:ext uri="{FF2B5EF4-FFF2-40B4-BE49-F238E27FC236}">
                <a16:creationId xmlns:a16="http://schemas.microsoft.com/office/drawing/2014/main" id="{4229C0EC-C8A5-9DFF-18BE-16C6D1725F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27" r="2" b="22540"/>
          <a:stretch/>
        </p:blipFill>
        <p:spPr>
          <a:xfrm>
            <a:off x="6320775" y="231418"/>
            <a:ext cx="5142813" cy="3526840"/>
          </a:xfrm>
          <a:prstGeom prst="rect">
            <a:avLst/>
          </a:prstGeom>
          <a:ln>
            <a:noFill/>
          </a:ln>
        </p:spPr>
      </p:pic>
      <p:pic>
        <p:nvPicPr>
          <p:cNvPr id="11" name="Картина 10" descr="Картина, която съдържа на закрито, дрехи, човек, маса&#10;&#10;Генерираното от ИИ съдържание може да е неправилно.">
            <a:extLst>
              <a:ext uri="{FF2B5EF4-FFF2-40B4-BE49-F238E27FC236}">
                <a16:creationId xmlns:a16="http://schemas.microsoft.com/office/drawing/2014/main" id="{2E192A1D-C40F-FAA4-B3EC-4D4F583A25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47" r="5" b="10636"/>
          <a:stretch/>
        </p:blipFill>
        <p:spPr>
          <a:xfrm>
            <a:off x="6320775" y="3881701"/>
            <a:ext cx="2509685" cy="2256061"/>
          </a:xfrm>
          <a:prstGeom prst="rect">
            <a:avLst/>
          </a:prstGeom>
          <a:ln>
            <a:noFill/>
          </a:ln>
        </p:spPr>
      </p:pic>
      <p:pic>
        <p:nvPicPr>
          <p:cNvPr id="7" name="Картина 6" descr="Картина, която съдържа дрехи, човек, Човешко лице, маса&#10;&#10;Генерираното от ИИ съдържание може да е неправилно.">
            <a:extLst>
              <a:ext uri="{FF2B5EF4-FFF2-40B4-BE49-F238E27FC236}">
                <a16:creationId xmlns:a16="http://schemas.microsoft.com/office/drawing/2014/main" id="{17C416DC-672F-8041-F9A0-35E768F400B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" b="32582"/>
          <a:stretch/>
        </p:blipFill>
        <p:spPr>
          <a:xfrm>
            <a:off x="8953903" y="3881701"/>
            <a:ext cx="2509685" cy="2256061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870293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новно събитие">
  <a:themeElements>
    <a:clrScheme name="Основно събитие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Основно събитие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сновно събитие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TM04033927[[fn=Основното събитие]]</Template>
  <TotalTime>668</TotalTime>
  <Words>235</Words>
  <Application>Microsoft Office PowerPoint</Application>
  <PresentationFormat>Широк екран</PresentationFormat>
  <Paragraphs>21</Paragraphs>
  <Slides>3</Slides>
  <Notes>0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3</vt:i4>
      </vt:variant>
    </vt:vector>
  </HeadingPairs>
  <TitlesOfParts>
    <vt:vector size="7" baseType="lpstr">
      <vt:lpstr>Arial</vt:lpstr>
      <vt:lpstr>Times New Roman</vt:lpstr>
      <vt:lpstr>Impact</vt:lpstr>
      <vt:lpstr>Основно събитие</vt:lpstr>
      <vt:lpstr>  ОБЕДИНЕНО УЧИЛИЩЕ   “НЕОФИТ РИЛСКИ” С. ДЕРМАНЦИ,  ОБЛ. ЛОВЕЧ   Прием СЛЕД VII клас  за учебната 2025/2026 г. </vt:lpstr>
      <vt:lpstr> Прием след VII клас за учебната 2025/2026 г. </vt:lpstr>
      <vt:lpstr>Специалност:  „ ПРОИЗВОДСТВО НА ОБЛЕКЛО“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PowerPoint</dc:title>
  <dc:creator>Дияна Кордова</dc:creator>
  <cp:lastModifiedBy>Дияна Д. Кордова</cp:lastModifiedBy>
  <cp:revision>14</cp:revision>
  <dcterms:created xsi:type="dcterms:W3CDTF">2020-04-27T09:31:33Z</dcterms:created>
  <dcterms:modified xsi:type="dcterms:W3CDTF">2025-04-16T05:11:52Z</dcterms:modified>
</cp:coreProperties>
</file>